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83" r:id="rId4"/>
    <p:sldId id="282" r:id="rId5"/>
    <p:sldId id="281" r:id="rId6"/>
    <p:sldId id="280" r:id="rId7"/>
    <p:sldId id="279" r:id="rId8"/>
    <p:sldId id="271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9417B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66D9ED97-2F8A-4CC4-92E7-806A5DC5FDC8}" type="datetimeFigureOut">
              <a:rPr lang="ru-RU" smtClean="0"/>
              <a:t>27.05.2020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51E0FB85-FA31-407E-ADDA-9CA96B498044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501554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9ED97-2F8A-4CC4-92E7-806A5DC5FDC8}" type="datetimeFigureOut">
              <a:rPr lang="ru-RU" smtClean="0"/>
              <a:t>27.05.2020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0FB85-FA31-407E-ADDA-9CA96B4980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50453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9ED97-2F8A-4CC4-92E7-806A5DC5FDC8}" type="datetimeFigureOut">
              <a:rPr lang="ru-RU" smtClean="0"/>
              <a:t>27.05.2020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0FB85-FA31-407E-ADDA-9CA96B498044}" type="slidenum">
              <a:rPr lang="ru-RU" smtClean="0"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569850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9ED97-2F8A-4CC4-92E7-806A5DC5FDC8}" type="datetimeFigureOut">
              <a:rPr lang="ru-RU" smtClean="0"/>
              <a:t>27.05.2020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0FB85-FA31-407E-ADDA-9CA96B4980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89636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9ED97-2F8A-4CC4-92E7-806A5DC5FDC8}" type="datetimeFigureOut">
              <a:rPr lang="ru-RU" smtClean="0"/>
              <a:t>27.05.2020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0FB85-FA31-407E-ADDA-9CA96B4980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77981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9ED97-2F8A-4CC4-92E7-806A5DC5FDC8}" type="datetimeFigureOut">
              <a:rPr lang="ru-RU" smtClean="0"/>
              <a:t>27.05.2020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0FB85-FA31-407E-ADDA-9CA96B4980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19907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9ED97-2F8A-4CC4-92E7-806A5DC5FDC8}" type="datetimeFigureOut">
              <a:rPr lang="ru-RU" smtClean="0"/>
              <a:t>27.05.2020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0FB85-FA31-407E-ADDA-9CA96B4980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2372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9ED97-2F8A-4CC4-92E7-806A5DC5FDC8}" type="datetimeFigureOut">
              <a:rPr lang="ru-RU" smtClean="0"/>
              <a:t>27.05.2020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0FB85-FA31-407E-ADDA-9CA96B4980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66606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9ED97-2F8A-4CC4-92E7-806A5DC5FDC8}" type="datetimeFigureOut">
              <a:rPr lang="ru-RU" smtClean="0"/>
              <a:t>27.05.2020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0FB85-FA31-407E-ADDA-9CA96B4980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77434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9ED97-2F8A-4CC4-92E7-806A5DC5FDC8}" type="datetimeFigureOut">
              <a:rPr lang="ru-RU" smtClean="0"/>
              <a:t>27.05.2020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0FB85-FA31-407E-ADDA-9CA96B4980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83331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9ED97-2F8A-4CC4-92E7-806A5DC5FDC8}" type="datetimeFigureOut">
              <a:rPr lang="ru-RU" smtClean="0"/>
              <a:t>27.05.2020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0FB85-FA31-407E-ADDA-9CA96B4980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3578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fld id="{66D9ED97-2F8A-4CC4-92E7-806A5DC5FDC8}" type="datetimeFigureOut">
              <a:rPr lang="ru-RU" smtClean="0"/>
              <a:t>27.05.2020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51E0FB85-FA31-407E-ADDA-9CA96B4980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03261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tx1"/>
        </a:buClr>
        <a:buSzPct val="80000"/>
        <a:buFont typeface="Corbe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BB603AC-CCB7-40BB-A023-5CF1DE586D7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29470" y="1189497"/>
            <a:ext cx="9708444" cy="3144184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5400" dirty="0">
                <a:solidFill>
                  <a:srgbClr val="7030A0"/>
                </a:solidFill>
              </a:rPr>
              <a:t> как оставаться физически активным во время карантина или самоизоляции </a:t>
            </a:r>
            <a:endParaRPr lang="ru-RU" sz="5400" b="1" dirty="0">
              <a:solidFill>
                <a:srgbClr val="7030A0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C0295FE-EE5D-4ABC-ACB5-857FD8E17C9F}"/>
              </a:ext>
            </a:extLst>
          </p:cNvPr>
          <p:cNvSpPr txBox="1"/>
          <p:nvPr/>
        </p:nvSpPr>
        <p:spPr>
          <a:xfrm>
            <a:off x="4218366" y="5079041"/>
            <a:ext cx="771179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>
                <a:solidFill>
                  <a:srgbClr val="7030A0"/>
                </a:solidFill>
              </a:rPr>
              <a:t>ГБУЗ ПК «ЦЕНТР МЕДИЦИНСКОЙ ПРОФИЛАКТИКИ»</a:t>
            </a:r>
          </a:p>
          <a:p>
            <a:endParaRPr lang="ru-RU" sz="2400" b="1" dirty="0">
              <a:solidFill>
                <a:srgbClr val="7030A0"/>
              </a:solidFill>
            </a:endParaRPr>
          </a:p>
        </p:txBody>
      </p:sp>
      <p:pic>
        <p:nvPicPr>
          <p:cNvPr id="5" name="Рисунок 4" descr="unnamed.png">
            <a:extLst>
              <a:ext uri="{FF2B5EF4-FFF2-40B4-BE49-F238E27FC236}">
                <a16:creationId xmlns:a16="http://schemas.microsoft.com/office/drawing/2014/main" id="{97455DDA-E84E-4F19-AC99-537494931C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378" y="305374"/>
            <a:ext cx="1785918" cy="841996"/>
          </a:xfrm>
          <a:prstGeom prst="rect">
            <a:avLst/>
          </a:prstGeom>
        </p:spPr>
      </p:pic>
      <p:pic>
        <p:nvPicPr>
          <p:cNvPr id="6" name="Рисунок 5" descr="c9d4a09dd166082a25e9ac2afdf9e8da.png">
            <a:extLst>
              <a:ext uri="{FF2B5EF4-FFF2-40B4-BE49-F238E27FC236}">
                <a16:creationId xmlns:a16="http://schemas.microsoft.com/office/drawing/2014/main" id="{1557B5F9-D4BD-4023-8957-82093E0E5927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849529" y="351167"/>
            <a:ext cx="910999" cy="7344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0085222-1306-4719-8117-5F8FA706C8FB}"/>
              </a:ext>
            </a:extLst>
          </p:cNvPr>
          <p:cNvSpPr txBox="1"/>
          <p:nvPr/>
        </p:nvSpPr>
        <p:spPr>
          <a:xfrm>
            <a:off x="5290811" y="6141156"/>
            <a:ext cx="146386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>
                <a:solidFill>
                  <a:srgbClr val="7030A0"/>
                </a:solidFill>
                <a:latin typeface="Bahnschrift SemiLight" panose="020B0502040204020203" pitchFamily="34" charset="0"/>
              </a:rPr>
              <a:t>15.04.2020</a:t>
            </a:r>
            <a:r>
              <a:rPr lang="ru-RU" b="1" dirty="0">
                <a:solidFill>
                  <a:srgbClr val="7030A0"/>
                </a:solidFill>
                <a:latin typeface="Bahnschrift SemiLight" panose="020B0502040204020203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0456108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unnamed.png">
            <a:extLst>
              <a:ext uri="{FF2B5EF4-FFF2-40B4-BE49-F238E27FC236}">
                <a16:creationId xmlns:a16="http://schemas.microsoft.com/office/drawing/2014/main" id="{907BB780-A1CE-447A-9188-71FCAE9AB2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8355" y="313417"/>
            <a:ext cx="1785918" cy="841996"/>
          </a:xfrm>
          <a:prstGeom prst="rect">
            <a:avLst/>
          </a:prstGeom>
        </p:spPr>
      </p:pic>
      <p:pic>
        <p:nvPicPr>
          <p:cNvPr id="5" name="Рисунок 4" descr="c9d4a09dd166082a25e9ac2afdf9e8da.png">
            <a:extLst>
              <a:ext uri="{FF2B5EF4-FFF2-40B4-BE49-F238E27FC236}">
                <a16:creationId xmlns:a16="http://schemas.microsoft.com/office/drawing/2014/main" id="{5B0B083D-9F14-4CC8-958C-8979C18A9358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953624" y="313417"/>
            <a:ext cx="910999" cy="73444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B9F9983-7728-4BDC-92C1-02F24E7F23E6}"/>
              </a:ext>
            </a:extLst>
          </p:cNvPr>
          <p:cNvSpPr txBox="1"/>
          <p:nvPr/>
        </p:nvSpPr>
        <p:spPr>
          <a:xfrm>
            <a:off x="5867212" y="6175251"/>
            <a:ext cx="56889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solidFill>
                  <a:srgbClr val="7030A0"/>
                </a:solidFill>
              </a:rPr>
              <a:t>Информация подготовлена на основе материалов ВОЗ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2EC4B7A-92CE-4A40-87D3-85F3A11B4688}"/>
              </a:ext>
            </a:extLst>
          </p:cNvPr>
          <p:cNvSpPr txBox="1"/>
          <p:nvPr/>
        </p:nvSpPr>
        <p:spPr>
          <a:xfrm>
            <a:off x="2652889" y="549749"/>
            <a:ext cx="6728177" cy="58477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chemeClr val="bg1"/>
                </a:solidFill>
              </a:rPr>
              <a:t>Рекомендация 1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9917" y="1821321"/>
            <a:ext cx="3841030" cy="33444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78982" y="1499075"/>
            <a:ext cx="7601234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7030A0"/>
                </a:solidFill>
              </a:rPr>
              <a:t> Делайте короткие активные перерывы в течение дня</a:t>
            </a:r>
            <a:r>
              <a:rPr lang="ru-RU" sz="2400" dirty="0">
                <a:solidFill>
                  <a:srgbClr val="7030A0"/>
                </a:solidFill>
              </a:rPr>
              <a:t>.</a:t>
            </a:r>
          </a:p>
          <a:p>
            <a:pPr algn="ctr"/>
            <a:endParaRPr lang="ru-RU" sz="2400" dirty="0">
              <a:solidFill>
                <a:srgbClr val="7030A0"/>
              </a:solidFill>
            </a:endParaRPr>
          </a:p>
          <a:p>
            <a:pPr algn="ctr"/>
            <a:r>
              <a:rPr lang="ru-RU" sz="2400" dirty="0">
                <a:solidFill>
                  <a:srgbClr val="7030A0"/>
                </a:solidFill>
              </a:rPr>
              <a:t>Короткие разминки являются дополнением к рекомендациям выше в отношении продолжительности физической активности в течение недели. Вы можете взять за основу предложенные ниже упражнения для поддержания физической активности каждый день. Танцы, игры с детьми и выполнение домашних обязанностей, таких как уборка дома и уход за садом, также позволяют оставаться физически активными в домашних условиях.</a:t>
            </a:r>
          </a:p>
        </p:txBody>
      </p:sp>
    </p:spTree>
    <p:extLst>
      <p:ext uri="{BB962C8B-B14F-4D97-AF65-F5344CB8AC3E}">
        <p14:creationId xmlns:p14="http://schemas.microsoft.com/office/powerpoint/2010/main" val="665228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unnamed.png">
            <a:extLst>
              <a:ext uri="{FF2B5EF4-FFF2-40B4-BE49-F238E27FC236}">
                <a16:creationId xmlns:a16="http://schemas.microsoft.com/office/drawing/2014/main" id="{907BB780-A1CE-447A-9188-71FCAE9AB2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8355" y="313417"/>
            <a:ext cx="1785918" cy="841996"/>
          </a:xfrm>
          <a:prstGeom prst="rect">
            <a:avLst/>
          </a:prstGeom>
        </p:spPr>
      </p:pic>
      <p:pic>
        <p:nvPicPr>
          <p:cNvPr id="5" name="Рисунок 4" descr="c9d4a09dd166082a25e9ac2afdf9e8da.png">
            <a:extLst>
              <a:ext uri="{FF2B5EF4-FFF2-40B4-BE49-F238E27FC236}">
                <a16:creationId xmlns:a16="http://schemas.microsoft.com/office/drawing/2014/main" id="{5B0B083D-9F14-4CC8-958C-8979C18A9358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953624" y="313417"/>
            <a:ext cx="910999" cy="73444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B9F9983-7728-4BDC-92C1-02F24E7F23E6}"/>
              </a:ext>
            </a:extLst>
          </p:cNvPr>
          <p:cNvSpPr txBox="1"/>
          <p:nvPr/>
        </p:nvSpPr>
        <p:spPr>
          <a:xfrm>
            <a:off x="5867212" y="6175251"/>
            <a:ext cx="56889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solidFill>
                  <a:srgbClr val="7030A0"/>
                </a:solidFill>
              </a:rPr>
              <a:t>Информация подготовлена на основе материалов ВОЗ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4D9A49B-6BA1-44C1-9CEF-3ECD1F16C303}"/>
              </a:ext>
            </a:extLst>
          </p:cNvPr>
          <p:cNvSpPr txBox="1"/>
          <p:nvPr/>
        </p:nvSpPr>
        <p:spPr>
          <a:xfrm>
            <a:off x="2652889" y="549749"/>
            <a:ext cx="6728177" cy="58477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chemeClr val="bg1"/>
                </a:solidFill>
              </a:rPr>
              <a:t>Рекомендация 2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03780" y="1835455"/>
            <a:ext cx="6096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400" b="1" dirty="0">
                <a:solidFill>
                  <a:srgbClr val="7030A0"/>
                </a:solidFill>
              </a:rPr>
              <a:t>Используйте онлайн ресурсы</a:t>
            </a:r>
            <a:r>
              <a:rPr lang="ru-RU" sz="2400" dirty="0">
                <a:solidFill>
                  <a:srgbClr val="7030A0"/>
                </a:solidFill>
              </a:rPr>
              <a:t>.</a:t>
            </a:r>
          </a:p>
          <a:p>
            <a:pPr algn="ctr"/>
            <a:endParaRPr lang="ru-RU" sz="2400" dirty="0">
              <a:solidFill>
                <a:srgbClr val="7030A0"/>
              </a:solidFill>
            </a:endParaRPr>
          </a:p>
          <a:p>
            <a:pPr algn="ctr"/>
            <a:r>
              <a:rPr lang="ru-RU" sz="2400" dirty="0">
                <a:solidFill>
                  <a:srgbClr val="7030A0"/>
                </a:solidFill>
              </a:rPr>
              <a:t>Воспользуйтесь преимуществом онлайн-ресурсов, предлагающих комплекс физических упражнений. Многие из них находятся в бесплатном доступе на </a:t>
            </a:r>
            <a:r>
              <a:rPr lang="ru-RU" sz="2400" dirty="0" err="1">
                <a:solidFill>
                  <a:srgbClr val="7030A0"/>
                </a:solidFill>
              </a:rPr>
              <a:t>YouTube</a:t>
            </a:r>
            <a:r>
              <a:rPr lang="ru-RU" sz="2400" dirty="0">
                <a:solidFill>
                  <a:srgbClr val="7030A0"/>
                </a:solidFill>
              </a:rPr>
              <a:t>. В отсутствие опыта выполнения подобных упражнений, будьте осторожны и примите во внимание свои ограничения.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5090" y="2121650"/>
            <a:ext cx="5339534" cy="21653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502382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unnamed.png">
            <a:extLst>
              <a:ext uri="{FF2B5EF4-FFF2-40B4-BE49-F238E27FC236}">
                <a16:creationId xmlns:a16="http://schemas.microsoft.com/office/drawing/2014/main" id="{907BB780-A1CE-447A-9188-71FCAE9AB2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8355" y="313417"/>
            <a:ext cx="1785918" cy="841996"/>
          </a:xfrm>
          <a:prstGeom prst="rect">
            <a:avLst/>
          </a:prstGeom>
        </p:spPr>
      </p:pic>
      <p:pic>
        <p:nvPicPr>
          <p:cNvPr id="5" name="Рисунок 4" descr="c9d4a09dd166082a25e9ac2afdf9e8da.png">
            <a:extLst>
              <a:ext uri="{FF2B5EF4-FFF2-40B4-BE49-F238E27FC236}">
                <a16:creationId xmlns:a16="http://schemas.microsoft.com/office/drawing/2014/main" id="{5B0B083D-9F14-4CC8-958C-8979C18A9358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953624" y="313417"/>
            <a:ext cx="910999" cy="73444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B9F9983-7728-4BDC-92C1-02F24E7F23E6}"/>
              </a:ext>
            </a:extLst>
          </p:cNvPr>
          <p:cNvSpPr txBox="1"/>
          <p:nvPr/>
        </p:nvSpPr>
        <p:spPr>
          <a:xfrm>
            <a:off x="5867212" y="6175251"/>
            <a:ext cx="56889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solidFill>
                  <a:srgbClr val="7030A0"/>
                </a:solidFill>
              </a:rPr>
              <a:t>Информация подготовлена на основе материалов ВОЗ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AA5E065-3D5E-4D3D-AAE1-322AE1265F5D}"/>
              </a:ext>
            </a:extLst>
          </p:cNvPr>
          <p:cNvSpPr txBox="1"/>
          <p:nvPr/>
        </p:nvSpPr>
        <p:spPr>
          <a:xfrm>
            <a:off x="2652889" y="549749"/>
            <a:ext cx="6728177" cy="58477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chemeClr val="bg1"/>
                </a:solidFill>
              </a:rPr>
              <a:t>Рекомендация 3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4577" y="2185061"/>
            <a:ext cx="4245009" cy="3291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886678" y="1518838"/>
            <a:ext cx="6096000" cy="415498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400" b="1" dirty="0">
                <a:solidFill>
                  <a:srgbClr val="7030A0"/>
                </a:solidFill>
              </a:rPr>
              <a:t> Ходите</a:t>
            </a:r>
          </a:p>
          <a:p>
            <a:pPr algn="ctr"/>
            <a:endParaRPr lang="ru-RU" sz="2400" dirty="0">
              <a:solidFill>
                <a:srgbClr val="7030A0"/>
              </a:solidFill>
            </a:endParaRPr>
          </a:p>
          <a:p>
            <a:pPr algn="ctr"/>
            <a:r>
              <a:rPr lang="ru-RU" sz="2400" dirty="0">
                <a:solidFill>
                  <a:srgbClr val="7030A0"/>
                </a:solidFill>
              </a:rPr>
              <a:t>Даже в небольших помещениях хождение по периметру или марш на месте могут помочь вам оставаться активными. Если вам звонят, стойте или ходите по дому, во время разговора, а не сидите. Если вы решили выйти на улицу, чтобы прогуляться или заняться спортом, убедитесь, что вы находитесь на расстоянии не менее 1,5 метра от других людей.</a:t>
            </a:r>
          </a:p>
        </p:txBody>
      </p:sp>
    </p:spTree>
    <p:extLst>
      <p:ext uri="{BB962C8B-B14F-4D97-AF65-F5344CB8AC3E}">
        <p14:creationId xmlns:p14="http://schemas.microsoft.com/office/powerpoint/2010/main" val="3258472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unnamed.png">
            <a:extLst>
              <a:ext uri="{FF2B5EF4-FFF2-40B4-BE49-F238E27FC236}">
                <a16:creationId xmlns:a16="http://schemas.microsoft.com/office/drawing/2014/main" id="{907BB780-A1CE-447A-9188-71FCAE9AB2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8355" y="313417"/>
            <a:ext cx="1785918" cy="841996"/>
          </a:xfrm>
          <a:prstGeom prst="rect">
            <a:avLst/>
          </a:prstGeom>
        </p:spPr>
      </p:pic>
      <p:pic>
        <p:nvPicPr>
          <p:cNvPr id="5" name="Рисунок 4" descr="c9d4a09dd166082a25e9ac2afdf9e8da.png">
            <a:extLst>
              <a:ext uri="{FF2B5EF4-FFF2-40B4-BE49-F238E27FC236}">
                <a16:creationId xmlns:a16="http://schemas.microsoft.com/office/drawing/2014/main" id="{5B0B083D-9F14-4CC8-958C-8979C18A9358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953624" y="313417"/>
            <a:ext cx="910999" cy="73444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B9F9983-7728-4BDC-92C1-02F24E7F23E6}"/>
              </a:ext>
            </a:extLst>
          </p:cNvPr>
          <p:cNvSpPr txBox="1"/>
          <p:nvPr/>
        </p:nvSpPr>
        <p:spPr>
          <a:xfrm>
            <a:off x="6211587" y="6175251"/>
            <a:ext cx="56889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solidFill>
                  <a:srgbClr val="7030A0"/>
                </a:solidFill>
              </a:rPr>
              <a:t>Информация подготовлена на основе материалов ВОЗ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33709D3-C366-4051-88E6-C040E4750FC3}"/>
              </a:ext>
            </a:extLst>
          </p:cNvPr>
          <p:cNvSpPr txBox="1"/>
          <p:nvPr/>
        </p:nvSpPr>
        <p:spPr>
          <a:xfrm>
            <a:off x="2652889" y="549749"/>
            <a:ext cx="6728177" cy="58477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chemeClr val="bg1"/>
                </a:solidFill>
              </a:rPr>
              <a:t>Рекомендация 4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3825" y="2060237"/>
            <a:ext cx="4190798" cy="36636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56260" y="1269590"/>
            <a:ext cx="7481453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7030A0"/>
                </a:solidFill>
              </a:rPr>
              <a:t>Проводите время в стоячем положении.</a:t>
            </a:r>
          </a:p>
          <a:p>
            <a:pPr algn="ctr"/>
            <a:endParaRPr lang="ru-RU" sz="2400" b="1" dirty="0">
              <a:solidFill>
                <a:srgbClr val="7030A0"/>
              </a:solidFill>
            </a:endParaRPr>
          </a:p>
          <a:p>
            <a:pPr algn="ctr"/>
            <a:r>
              <a:rPr lang="ru-RU" sz="2400" dirty="0">
                <a:solidFill>
                  <a:srgbClr val="7030A0"/>
                </a:solidFill>
              </a:rPr>
              <a:t>Сократите время, проводимое в сидячем положении, и по возможности отдавайте предпочтение положению стоя. В идеале в каждый отдельный период старайтесь оставаться не более 30 минут в сидячем положении и положении лежа. Рассмотрите возможность использования стола на высоких ножках, позволяющего работать в положении стоя, или используйте в качестве подставок книги или другие приспособления. Во время отдыха в сидячем положении отдавайте предпочтение умственным видам деятельности, таким как чтение, настольные игры и </a:t>
            </a:r>
            <a:r>
              <a:rPr lang="ru-RU" sz="2400" dirty="0" err="1">
                <a:solidFill>
                  <a:srgbClr val="7030A0"/>
                </a:solidFill>
              </a:rPr>
              <a:t>пазлы</a:t>
            </a:r>
            <a:r>
              <a:rPr lang="ru-RU" sz="2400" dirty="0">
                <a:solidFill>
                  <a:srgbClr val="7030A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321197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unnamed.png">
            <a:extLst>
              <a:ext uri="{FF2B5EF4-FFF2-40B4-BE49-F238E27FC236}">
                <a16:creationId xmlns:a16="http://schemas.microsoft.com/office/drawing/2014/main" id="{907BB780-A1CE-447A-9188-71FCAE9AB2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8355" y="313417"/>
            <a:ext cx="1785918" cy="841996"/>
          </a:xfrm>
          <a:prstGeom prst="rect">
            <a:avLst/>
          </a:prstGeom>
        </p:spPr>
      </p:pic>
      <p:pic>
        <p:nvPicPr>
          <p:cNvPr id="5" name="Рисунок 4" descr="c9d4a09dd166082a25e9ac2afdf9e8da.png">
            <a:extLst>
              <a:ext uri="{FF2B5EF4-FFF2-40B4-BE49-F238E27FC236}">
                <a16:creationId xmlns:a16="http://schemas.microsoft.com/office/drawing/2014/main" id="{5B0B083D-9F14-4CC8-958C-8979C18A9358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953624" y="313417"/>
            <a:ext cx="910999" cy="73444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B9F9983-7728-4BDC-92C1-02F24E7F23E6}"/>
              </a:ext>
            </a:extLst>
          </p:cNvPr>
          <p:cNvSpPr txBox="1"/>
          <p:nvPr/>
        </p:nvSpPr>
        <p:spPr>
          <a:xfrm>
            <a:off x="5867212" y="6175251"/>
            <a:ext cx="56889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solidFill>
                  <a:srgbClr val="7030A0"/>
                </a:solidFill>
              </a:rPr>
              <a:t>Информация подготовлена на основе материалов ВОЗ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F4E93AE-2041-4F0C-A0E4-B12902736D13}"/>
              </a:ext>
            </a:extLst>
          </p:cNvPr>
          <p:cNvSpPr txBox="1"/>
          <p:nvPr/>
        </p:nvSpPr>
        <p:spPr>
          <a:xfrm>
            <a:off x="2652889" y="549749"/>
            <a:ext cx="6728177" cy="58477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chemeClr val="bg1"/>
                </a:solidFill>
              </a:rPr>
              <a:t>Рекомендация 5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0988" y="1745674"/>
            <a:ext cx="4922490" cy="3705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732313" y="2248547"/>
            <a:ext cx="6096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800" b="1" dirty="0">
                <a:solidFill>
                  <a:srgbClr val="7030A0"/>
                </a:solidFill>
              </a:rPr>
              <a:t> Расслабление</a:t>
            </a:r>
            <a:r>
              <a:rPr lang="ru-RU" sz="2800" dirty="0">
                <a:solidFill>
                  <a:srgbClr val="7030A0"/>
                </a:solidFill>
              </a:rPr>
              <a:t>.</a:t>
            </a:r>
          </a:p>
          <a:p>
            <a:pPr algn="ctr"/>
            <a:endParaRPr lang="ru-RU" sz="2800" dirty="0">
              <a:solidFill>
                <a:srgbClr val="7030A0"/>
              </a:solidFill>
            </a:endParaRPr>
          </a:p>
          <a:p>
            <a:pPr algn="ctr"/>
            <a:r>
              <a:rPr lang="ru-RU" sz="2800" dirty="0">
                <a:solidFill>
                  <a:srgbClr val="7030A0"/>
                </a:solidFill>
              </a:rPr>
              <a:t>Медитация, глубокие вдохи и выдохи помогут вам сохранять спокойствие. </a:t>
            </a:r>
          </a:p>
        </p:txBody>
      </p:sp>
    </p:spTree>
    <p:extLst>
      <p:ext uri="{BB962C8B-B14F-4D97-AF65-F5344CB8AC3E}">
        <p14:creationId xmlns:p14="http://schemas.microsoft.com/office/powerpoint/2010/main" val="13383059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unnamed.png">
            <a:extLst>
              <a:ext uri="{FF2B5EF4-FFF2-40B4-BE49-F238E27FC236}">
                <a16:creationId xmlns:a16="http://schemas.microsoft.com/office/drawing/2014/main" id="{907BB780-A1CE-447A-9188-71FCAE9AB2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8355" y="313417"/>
            <a:ext cx="1785918" cy="841996"/>
          </a:xfrm>
          <a:prstGeom prst="rect">
            <a:avLst/>
          </a:prstGeom>
        </p:spPr>
      </p:pic>
      <p:pic>
        <p:nvPicPr>
          <p:cNvPr id="5" name="Рисунок 4" descr="c9d4a09dd166082a25e9ac2afdf9e8da.png">
            <a:extLst>
              <a:ext uri="{FF2B5EF4-FFF2-40B4-BE49-F238E27FC236}">
                <a16:creationId xmlns:a16="http://schemas.microsoft.com/office/drawing/2014/main" id="{5B0B083D-9F14-4CC8-958C-8979C18A9358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953624" y="313417"/>
            <a:ext cx="910999" cy="73444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B9F9983-7728-4BDC-92C1-02F24E7F23E6}"/>
              </a:ext>
            </a:extLst>
          </p:cNvPr>
          <p:cNvSpPr txBox="1"/>
          <p:nvPr/>
        </p:nvSpPr>
        <p:spPr>
          <a:xfrm>
            <a:off x="6235337" y="6222751"/>
            <a:ext cx="56889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solidFill>
                  <a:srgbClr val="7030A0"/>
                </a:solidFill>
              </a:rPr>
              <a:t>Информация подготовлена на основе материалов ВОЗ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044CC22-C976-4E55-9689-C958A198AC1B}"/>
              </a:ext>
            </a:extLst>
          </p:cNvPr>
          <p:cNvSpPr txBox="1"/>
          <p:nvPr/>
        </p:nvSpPr>
        <p:spPr>
          <a:xfrm>
            <a:off x="2652889" y="419124"/>
            <a:ext cx="6728177" cy="58477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chemeClr val="bg1"/>
                </a:solidFill>
              </a:rPr>
              <a:t>Рекомендация 6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7003" y="1887950"/>
            <a:ext cx="4032067" cy="36934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48355" y="1071848"/>
            <a:ext cx="7506232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dirty="0">
                <a:solidFill>
                  <a:srgbClr val="7030A0"/>
                </a:solidFill>
              </a:rPr>
              <a:t>Правильное питание</a:t>
            </a:r>
          </a:p>
          <a:p>
            <a:pPr algn="ctr"/>
            <a:endParaRPr lang="ru-RU" sz="2200" dirty="0">
              <a:solidFill>
                <a:srgbClr val="7030A0"/>
              </a:solidFill>
            </a:endParaRPr>
          </a:p>
          <a:p>
            <a:pPr algn="ctr"/>
            <a:r>
              <a:rPr lang="ru-RU" sz="2200" dirty="0">
                <a:solidFill>
                  <a:srgbClr val="7030A0"/>
                </a:solidFill>
              </a:rPr>
              <a:t>Для поддержания оптимального состояния здоровья, также важно помнить о необходимости правильно питаться и потреблять достаточное количество воды. ВОЗ рекомендует пить воду вместо сахаросодержащих напитков. Ограничьте или исключите потребление алкогольных напитков и проследите за полным исключением потребления алкогольных напитков молодыми людьми, беременными и кормящими женщинами. Также алкогольные напитки должны исключаться по причинам, связанным со здоровьем. Обеспечьте достаточное количество фруктов и овощей и ограничьте потребление соли, сахара и жира. Отдавайте предпочтение </a:t>
            </a:r>
            <a:r>
              <a:rPr lang="ru-RU" sz="2200" dirty="0" err="1">
                <a:solidFill>
                  <a:srgbClr val="7030A0"/>
                </a:solidFill>
              </a:rPr>
              <a:t>цельнозерновым</a:t>
            </a:r>
            <a:r>
              <a:rPr lang="ru-RU" sz="2200" dirty="0">
                <a:solidFill>
                  <a:srgbClr val="7030A0"/>
                </a:solidFill>
              </a:rPr>
              <a:t>, а не рафинированным продуктам.</a:t>
            </a:r>
          </a:p>
        </p:txBody>
      </p:sp>
    </p:spTree>
    <p:extLst>
      <p:ext uri="{BB962C8B-B14F-4D97-AF65-F5344CB8AC3E}">
        <p14:creationId xmlns:p14="http://schemas.microsoft.com/office/powerpoint/2010/main" val="6356217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unnamed.png">
            <a:extLst>
              <a:ext uri="{FF2B5EF4-FFF2-40B4-BE49-F238E27FC236}">
                <a16:creationId xmlns:a16="http://schemas.microsoft.com/office/drawing/2014/main" id="{65304B09-54E2-4D65-B34B-9E4FD1C207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" y="282222"/>
            <a:ext cx="1785918" cy="841996"/>
          </a:xfrm>
          <a:prstGeom prst="rect">
            <a:avLst/>
          </a:prstGeom>
        </p:spPr>
      </p:pic>
      <p:pic>
        <p:nvPicPr>
          <p:cNvPr id="5" name="Рисунок 4" descr="c9d4a09dd166082a25e9ac2afdf9e8da.png">
            <a:extLst>
              <a:ext uri="{FF2B5EF4-FFF2-40B4-BE49-F238E27FC236}">
                <a16:creationId xmlns:a16="http://schemas.microsoft.com/office/drawing/2014/main" id="{AA3200B0-0D20-40A0-BFFD-2AA19F00983B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976201" y="335995"/>
            <a:ext cx="910999" cy="7344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5A0A6AD-170F-4DCB-8480-DC0173A12060}"/>
              </a:ext>
            </a:extLst>
          </p:cNvPr>
          <p:cNvSpPr txBox="1"/>
          <p:nvPr/>
        </p:nvSpPr>
        <p:spPr>
          <a:xfrm>
            <a:off x="2838052" y="2223912"/>
            <a:ext cx="6822702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7030A0"/>
                </a:solidFill>
                <a:latin typeface="Arial Black" panose="020B0A04020102020204" pitchFamily="34" charset="0"/>
              </a:rPr>
              <a:t>#</a:t>
            </a:r>
            <a:r>
              <a:rPr lang="ru-RU" sz="4000" b="1" dirty="0">
                <a:solidFill>
                  <a:srgbClr val="7030A0"/>
                </a:solidFill>
                <a:latin typeface="Arial Black" panose="020B0A04020102020204" pitchFamily="34" charset="0"/>
              </a:rPr>
              <a:t>стопкоронавирус</a:t>
            </a:r>
          </a:p>
          <a:p>
            <a:r>
              <a:rPr lang="en-US" sz="4000" b="1" dirty="0">
                <a:solidFill>
                  <a:srgbClr val="7030A0"/>
                </a:solidFill>
                <a:latin typeface="Arial Black" panose="020B0A04020102020204" pitchFamily="34" charset="0"/>
              </a:rPr>
              <a:t>#</a:t>
            </a:r>
            <a:r>
              <a:rPr lang="ru-RU" sz="4000" b="1" dirty="0">
                <a:solidFill>
                  <a:srgbClr val="7030A0"/>
                </a:solidFill>
                <a:latin typeface="Arial Black" panose="020B0A04020102020204" pitchFamily="34" charset="0"/>
              </a:rPr>
              <a:t>здоровьевприоритете</a:t>
            </a:r>
          </a:p>
          <a:p>
            <a:r>
              <a:rPr lang="en-US" sz="4000" b="1" dirty="0">
                <a:solidFill>
                  <a:srgbClr val="7030A0"/>
                </a:solidFill>
                <a:latin typeface="Arial Black" panose="020B0A04020102020204" pitchFamily="34" charset="0"/>
              </a:rPr>
              <a:t>#coronavirus</a:t>
            </a:r>
            <a:endParaRPr lang="ru-RU" sz="4000" b="1" dirty="0">
              <a:solidFill>
                <a:srgbClr val="7030A0"/>
              </a:solidFill>
              <a:latin typeface="Arial Black" panose="020B0A04020102020204" pitchFamily="34" charset="0"/>
            </a:endParaRPr>
          </a:p>
          <a:p>
            <a:r>
              <a:rPr lang="en-US" sz="4000" b="1" dirty="0">
                <a:solidFill>
                  <a:srgbClr val="7030A0"/>
                </a:solidFill>
                <a:latin typeface="Arial Black" panose="020B0A04020102020204" pitchFamily="34" charset="0"/>
              </a:rPr>
              <a:t>#</a:t>
            </a:r>
            <a:r>
              <a:rPr lang="ru-RU" sz="4000" b="1" dirty="0">
                <a:solidFill>
                  <a:srgbClr val="7030A0"/>
                </a:solidFill>
                <a:latin typeface="Arial Black" panose="020B0A04020102020204" pitchFamily="34" charset="0"/>
              </a:rPr>
              <a:t>пкцмп59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081663B-FFD8-4AA4-86BC-64BD2DFCBEA4}"/>
              </a:ext>
            </a:extLst>
          </p:cNvPr>
          <p:cNvSpPr txBox="1"/>
          <p:nvPr/>
        </p:nvSpPr>
        <p:spPr>
          <a:xfrm>
            <a:off x="5867212" y="6175251"/>
            <a:ext cx="56889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solidFill>
                  <a:srgbClr val="7030A0"/>
                </a:solidFill>
              </a:rPr>
              <a:t>Информация подготовлена на основе материалов ВОЗ</a:t>
            </a:r>
          </a:p>
        </p:txBody>
      </p:sp>
    </p:spTree>
    <p:extLst>
      <p:ext uri="{BB962C8B-B14F-4D97-AF65-F5344CB8AC3E}">
        <p14:creationId xmlns:p14="http://schemas.microsoft.com/office/powerpoint/2010/main" val="92135433"/>
      </p:ext>
    </p:extLst>
  </p:cSld>
  <p:clrMapOvr>
    <a:masterClrMapping/>
  </p:clrMapOvr>
</p:sld>
</file>

<file path=ppt/theme/theme1.xml><?xml version="1.0" encoding="utf-8"?>
<a:theme xmlns:a="http://schemas.openxmlformats.org/drawingml/2006/main" name="Базис">
  <a:themeElements>
    <a:clrScheme name="Базис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Базис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Базис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ACC63D00-1EE0-4159-BF5A-6FF02000B71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TM03457444[[fn=Основа]]</Template>
  <TotalTime>382</TotalTime>
  <Words>439</Words>
  <Application>Microsoft Office PowerPoint</Application>
  <PresentationFormat>Широкоэкранный</PresentationFormat>
  <Paragraphs>38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2" baseType="lpstr">
      <vt:lpstr>Arial Black</vt:lpstr>
      <vt:lpstr>Bahnschrift SemiLight</vt:lpstr>
      <vt:lpstr>Corbel</vt:lpstr>
      <vt:lpstr>Базис</vt:lpstr>
      <vt:lpstr> как оставаться физически активным во время карантина или самоизоляции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 РЕЖИМЕ САМОИЗОЛЯЦИИ НА ТЕРРИТОРИИ  ПЕРМСКОГО КРАЯ</dc:title>
  <dc:creator>Мария Ивановна Вершинина</dc:creator>
  <cp:lastModifiedBy>Пользователь</cp:lastModifiedBy>
  <cp:revision>36</cp:revision>
  <dcterms:created xsi:type="dcterms:W3CDTF">2020-04-02T05:53:19Z</dcterms:created>
  <dcterms:modified xsi:type="dcterms:W3CDTF">2020-05-27T11:54:55Z</dcterms:modified>
</cp:coreProperties>
</file>